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9" r:id="rId3"/>
    <p:sldId id="260" r:id="rId4"/>
    <p:sldId id="263" r:id="rId5"/>
    <p:sldId id="265" r:id="rId6"/>
    <p:sldId id="276" r:id="rId7"/>
    <p:sldId id="261" r:id="rId8"/>
    <p:sldId id="268" r:id="rId9"/>
    <p:sldId id="269" r:id="rId10"/>
    <p:sldId id="264" r:id="rId11"/>
    <p:sldId id="279" r:id="rId12"/>
    <p:sldId id="289" r:id="rId13"/>
    <p:sldId id="280" r:id="rId14"/>
    <p:sldId id="282" r:id="rId15"/>
    <p:sldId id="281" r:id="rId16"/>
    <p:sldId id="283" r:id="rId17"/>
    <p:sldId id="285" r:id="rId18"/>
    <p:sldId id="284" r:id="rId19"/>
    <p:sldId id="286" r:id="rId20"/>
    <p:sldId id="287" r:id="rId21"/>
    <p:sldId id="290" r:id="rId22"/>
    <p:sldId id="306" r:id="rId23"/>
    <p:sldId id="326" r:id="rId24"/>
    <p:sldId id="327" r:id="rId25"/>
    <p:sldId id="328" r:id="rId26"/>
    <p:sldId id="344" r:id="rId27"/>
    <p:sldId id="345" r:id="rId28"/>
    <p:sldId id="293" r:id="rId29"/>
    <p:sldId id="300" r:id="rId30"/>
    <p:sldId id="295" r:id="rId31"/>
    <p:sldId id="316" r:id="rId32"/>
    <p:sldId id="329" r:id="rId33"/>
    <p:sldId id="330" r:id="rId34"/>
    <p:sldId id="331" r:id="rId35"/>
    <p:sldId id="332" r:id="rId36"/>
    <p:sldId id="333" r:id="rId37"/>
    <p:sldId id="334" r:id="rId38"/>
    <p:sldId id="335" r:id="rId39"/>
    <p:sldId id="336" r:id="rId40"/>
    <p:sldId id="337" r:id="rId41"/>
    <p:sldId id="341" r:id="rId42"/>
    <p:sldId id="342" r:id="rId43"/>
    <p:sldId id="343" r:id="rId44"/>
    <p:sldId id="338" r:id="rId45"/>
    <p:sldId id="340" r:id="rId46"/>
    <p:sldId id="339" r:id="rId47"/>
    <p:sldId id="302" r:id="rId48"/>
    <p:sldId id="303" r:id="rId49"/>
    <p:sldId id="292" r:id="rId50"/>
    <p:sldId id="266" r:id="rId51"/>
    <p:sldId id="267" r:id="rId52"/>
    <p:sldId id="272" r:id="rId53"/>
    <p:sldId id="274" r:id="rId54"/>
    <p:sldId id="275" r:id="rId55"/>
    <p:sldId id="278" r:id="rId56"/>
    <p:sldId id="270" r:id="rId57"/>
    <p:sldId id="277" r:id="rId58"/>
    <p:sldId id="273" r:id="rId59"/>
    <p:sldId id="271" r:id="rId60"/>
    <p:sldId id="288" r:id="rId61"/>
    <p:sldId id="296" r:id="rId62"/>
    <p:sldId id="298" r:id="rId63"/>
    <p:sldId id="299" r:id="rId64"/>
    <p:sldId id="297" r:id="rId65"/>
    <p:sldId id="301" r:id="rId66"/>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63"/>
            <p14:sldId id="265"/>
            <p14:sldId id="276"/>
            <p14:sldId id="261"/>
          </p14:sldIdLst>
        </p14:section>
        <p14:section name="Query analysis" id="{6AB8048F-3DE6-40CF-A551-1C8C5F6C8D04}">
          <p14:sldIdLst>
            <p14:sldId id="268"/>
            <p14:sldId id="269"/>
          </p14:sldIdLst>
        </p14:section>
        <p14:section name="Test Run after new gene sets"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 id="328"/>
            <p14:sldId id="344"/>
            <p14:sldId id="345"/>
          </p14:sldIdLst>
        </p14:section>
        <p14:section name="Proof of concept" id="{A30528B7-C983-41F9-850A-98C5018AEF3D}">
          <p14:sldIdLst>
            <p14:sldId id="293"/>
            <p14:sldId id="300"/>
            <p14:sldId id="295"/>
            <p14:sldId id="316"/>
            <p14:sldId id="329"/>
            <p14:sldId id="330"/>
            <p14:sldId id="331"/>
            <p14:sldId id="332"/>
            <p14:sldId id="333"/>
            <p14:sldId id="334"/>
            <p14:sldId id="335"/>
            <p14:sldId id="336"/>
            <p14:sldId id="337"/>
            <p14:sldId id="341"/>
            <p14:sldId id="342"/>
            <p14:sldId id="343"/>
            <p14:sldId id="338"/>
            <p14:sldId id="340"/>
            <p14:sldId id="339"/>
          </p14:sldIdLst>
        </p14:section>
        <p14:section name="Proof of concept 2"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8065" autoAdjust="0"/>
  </p:normalViewPr>
  <p:slideViewPr>
    <p:cSldViewPr snapToGrid="0">
      <p:cViewPr>
        <p:scale>
          <a:sx n="75" d="100"/>
          <a:sy n="75"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11</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3286684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4105818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188087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43392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174444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4108999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386672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406351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49922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200094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Addition of new gene sets provides visibly more significant hits </a:t>
            </a:r>
          </a:p>
          <a:p>
            <a:pPr marL="171450" indent="-171450">
              <a:buFontTx/>
              <a:buChar char="-"/>
            </a:pPr>
            <a:r>
              <a:rPr lang="de-DE" dirty="0"/>
              <a:t>Finds gene sets belonging to study (a bit of a circling argument)</a:t>
            </a:r>
          </a:p>
          <a:p>
            <a:pPr marL="171450" indent="-171450">
              <a:buFontTx/>
              <a:buChar char="-"/>
            </a:pPr>
            <a:r>
              <a:rPr lang="de-DE" dirty="0"/>
              <a:t>Connects it to elt-2 mutants</a:t>
            </a:r>
          </a:p>
          <a:p>
            <a:pPr marL="171450" indent="-171450">
              <a:buFontTx/>
              <a:buChar char="-"/>
            </a:pPr>
            <a:r>
              <a:rPr lang="de-DE" dirty="0"/>
              <a:t>New information: high overlap with N. Pariisi acticated genes from other study  as well as other microbes</a:t>
            </a:r>
          </a:p>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5289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Mutliple categories allows not that same gene sets from microbes can now directly compared to other gene sets in mutants (</a:t>
            </a:r>
          </a:p>
          <a:p>
            <a:pPr marL="171450" indent="-171450">
              <a:buFontTx/>
              <a:buChar char="-"/>
            </a:pPr>
            <a:r>
              <a:rPr lang="de-DE" dirty="0"/>
              <a:t>Elt-2 claim supported by other gene sets in elt-2 mutants </a:t>
            </a:r>
          </a:p>
          <a:p>
            <a:pPr marL="171450" indent="-171450">
              <a:buFontTx/>
              <a:buChar char="-"/>
            </a:pPr>
            <a:r>
              <a:rPr lang="de-DE" dirty="0"/>
              <a:t>Shows that cluster 8 genes also have high overlap in hgf-1 mutants and sir-2 (information not directly new though)...</a:t>
            </a:r>
          </a:p>
          <a:p>
            <a:pPr marL="171450" indent="-171450">
              <a:buFontTx/>
              <a:buChar char="-"/>
            </a:pPr>
            <a:r>
              <a:rPr lang="de-DE" dirty="0">
                <a:sym typeface="Wingdings" panose="05000000000000000000" pitchFamily="2" charset="2"/>
              </a:rPr>
              <a:t> proof for consistency with new update and function of multiple categories </a:t>
            </a: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43</a:t>
            </a:fld>
            <a:endParaRPr lang="en-US"/>
          </a:p>
        </p:txBody>
      </p:sp>
    </p:spTree>
    <p:extLst>
      <p:ext uri="{BB962C8B-B14F-4D97-AF65-F5344CB8AC3E}">
        <p14:creationId xmlns:p14="http://schemas.microsoft.com/office/powerpoint/2010/main" val="18772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44</a:t>
            </a:fld>
            <a:endParaRPr lang="en-US"/>
          </a:p>
        </p:txBody>
      </p:sp>
    </p:spTree>
    <p:extLst>
      <p:ext uri="{BB962C8B-B14F-4D97-AF65-F5344CB8AC3E}">
        <p14:creationId xmlns:p14="http://schemas.microsoft.com/office/powerpoint/2010/main" val="420393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45</a:t>
            </a:fld>
            <a:endParaRPr lang="en-US"/>
          </a:p>
        </p:txBody>
      </p:sp>
    </p:spTree>
    <p:extLst>
      <p:ext uri="{BB962C8B-B14F-4D97-AF65-F5344CB8AC3E}">
        <p14:creationId xmlns:p14="http://schemas.microsoft.com/office/powerpoint/2010/main" val="312366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46</a:t>
            </a:fld>
            <a:endParaRPr lang="en-US"/>
          </a:p>
        </p:txBody>
      </p:sp>
    </p:spTree>
    <p:extLst>
      <p:ext uri="{BB962C8B-B14F-4D97-AF65-F5344CB8AC3E}">
        <p14:creationId xmlns:p14="http://schemas.microsoft.com/office/powerpoint/2010/main" val="1657976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65</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1/17/2023</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1/17/2023</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1/17/2023</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1/17/2023</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1/17/2023</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1/17/2023</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1/17/2023</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1/17/2023</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1/17/2023</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1/17/2023</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1/17/2023</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1/17/2023</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spTree>
    <p:extLst>
      <p:ext uri="{BB962C8B-B14F-4D97-AF65-F5344CB8AC3E}">
        <p14:creationId xmlns:p14="http://schemas.microsoft.com/office/powerpoint/2010/main" val="102983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495268" y="42612"/>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7653757" y="16341"/>
            <a:ext cx="4434348" cy="1664881"/>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92500" lnSpcReduction="20000"/>
          </a:bodyPr>
          <a:lstStyle/>
          <a:p>
            <a:r>
              <a:rPr lang="de-DE" dirty="0">
                <a:solidFill>
                  <a:srgbClr val="00B050"/>
                </a:solidFill>
              </a:rPr>
              <a:t>Reference problem: created script to remove all trailing and leading white spaces; solved most of the references</a:t>
            </a:r>
          </a:p>
          <a:p>
            <a:r>
              <a:rPr lang="de-DE" dirty="0"/>
              <a:t>Created file safe_keeping.txt for the few that couldn‘t be found</a:t>
            </a:r>
          </a:p>
          <a:p>
            <a:pPr marL="0" indent="0">
              <a:buNone/>
            </a:pPr>
            <a:endParaRPr lang="de-DE" dirty="0"/>
          </a:p>
          <a:p>
            <a:pPr marL="0" indent="0">
              <a:buNone/>
            </a:pPr>
            <a:r>
              <a:rPr lang="de-DE" dirty="0"/>
              <a:t>To-Do:</a:t>
            </a:r>
          </a:p>
          <a:p>
            <a:r>
              <a:rPr lang="de-DE" dirty="0">
                <a:solidFill>
                  <a:srgbClr val="FFC000"/>
                </a:solidFill>
              </a:rPr>
              <a:t>Repeat Heatmaps</a:t>
            </a:r>
          </a:p>
          <a:p>
            <a:r>
              <a:rPr lang="de-DE" dirty="0">
                <a:solidFill>
                  <a:srgbClr val="00B050"/>
                </a:solidFill>
              </a:rPr>
              <a:t>Update dat.properties, etc. To change text from website</a:t>
            </a:r>
          </a:p>
          <a:p>
            <a:r>
              <a:rPr lang="de-DE" dirty="0"/>
              <a:t>Clean working directory -&gt; explanation for scripts</a:t>
            </a:r>
          </a:p>
          <a:p>
            <a:r>
              <a:rPr lang="de-DE" dirty="0"/>
              <a:t>Finish documentation of Word document</a:t>
            </a:r>
          </a:p>
          <a:p>
            <a:r>
              <a:rPr lang="de-DE" dirty="0"/>
              <a:t>Methoden/beschreibung heatmaps</a:t>
            </a:r>
          </a:p>
          <a:p>
            <a:r>
              <a:rPr lang="de-DE" dirty="0"/>
              <a:t>Update WormExp</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23.06.22</a:t>
            </a:r>
            <a:endParaRPr lang="en-US" dirty="0"/>
          </a:p>
        </p:txBody>
      </p:sp>
    </p:spTree>
    <p:extLst>
      <p:ext uri="{BB962C8B-B14F-4D97-AF65-F5344CB8AC3E}">
        <p14:creationId xmlns:p14="http://schemas.microsoft.com/office/powerpoint/2010/main" val="194454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85000" lnSpcReduction="10000"/>
          </a:bodyPr>
          <a:lstStyle/>
          <a:p>
            <a:pPr>
              <a:buFontTx/>
              <a:buChar char="-"/>
            </a:pPr>
            <a:r>
              <a:rPr lang="de-DE" dirty="0"/>
              <a:t>Multiple categories lead to duplicated/triplicated genes in WormExp output</a:t>
            </a:r>
          </a:p>
          <a:p>
            <a:pPr>
              <a:buFontTx/>
              <a:buChar char="-"/>
            </a:pPr>
            <a:r>
              <a:rPr lang="de-DE" dirty="0"/>
              <a:t>Inflates results</a:t>
            </a:r>
          </a:p>
          <a:p>
            <a:pPr>
              <a:buFontTx/>
              <a:buChar char="-"/>
            </a:pPr>
            <a:r>
              <a:rPr lang="de-DE" dirty="0"/>
              <a:t>Does that have consequences for statistical analysis?</a:t>
            </a:r>
          </a:p>
          <a:p>
            <a:pPr>
              <a:buFontTx/>
              <a:buChar char="-"/>
            </a:pPr>
            <a:endParaRPr lang="de-DE" dirty="0"/>
          </a:p>
          <a:p>
            <a:pPr marL="0" indent="0">
              <a:buNone/>
            </a:pPr>
            <a:r>
              <a:rPr lang="de-DE" dirty="0"/>
              <a:t>Solutions:</a:t>
            </a:r>
          </a:p>
          <a:p>
            <a:pPr>
              <a:buFontTx/>
              <a:buChar char="-"/>
            </a:pPr>
            <a:r>
              <a:rPr lang="de-DE" dirty="0"/>
              <a:t>Created temporary R scripts to clean duplicates/triplicates </a:t>
            </a:r>
          </a:p>
          <a:p>
            <a:pPr>
              <a:buFontTx/>
              <a:buChar char="-"/>
            </a:pPr>
            <a:r>
              <a:rPr lang="de-DE" dirty="0"/>
              <a:t>Cannot say if it affects statistical analysis -&gt; tests necessary to compare outputs</a:t>
            </a:r>
          </a:p>
          <a:p>
            <a:pPr>
              <a:buFontTx/>
              <a:buChar char="-"/>
            </a:pPr>
            <a:r>
              <a:rPr lang="de-DE" dirty="0"/>
              <a:t>Wish to scrap categorical update for now until pressure on group is off</a:t>
            </a:r>
          </a:p>
          <a:p>
            <a:pPr lvl="1">
              <a:buFontTx/>
              <a:buChar char="-"/>
            </a:pPr>
            <a:r>
              <a:rPr lang="de-DE" dirty="0"/>
              <a:t>Created WormExp v1.5 that has v1 code and v2 data that could be uploaded anytime</a:t>
            </a:r>
          </a:p>
          <a:p>
            <a:pPr lvl="1">
              <a:buFontTx/>
              <a:buChar char="-"/>
            </a:pPr>
            <a:r>
              <a:rPr lang="de-DE" dirty="0"/>
              <a:t>Doesn‘t solve problem -&gt; cleaning of .txt files necessary -&gt; write R script to clean up for me</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17.01.23</a:t>
            </a:r>
            <a:endParaRPr lang="en-US" dirty="0"/>
          </a:p>
        </p:txBody>
      </p:sp>
      <p:sp>
        <p:nvSpPr>
          <p:cNvPr id="6" name="Arrow: Right 5">
            <a:extLst>
              <a:ext uri="{FF2B5EF4-FFF2-40B4-BE49-F238E27FC236}">
                <a16:creationId xmlns:a16="http://schemas.microsoft.com/office/drawing/2014/main" id="{9BD819AE-77E8-92A5-EBC5-B46925A40084}"/>
              </a:ext>
            </a:extLst>
          </p:cNvPr>
          <p:cNvSpPr/>
          <p:nvPr/>
        </p:nvSpPr>
        <p:spPr>
          <a:xfrm>
            <a:off x="8382000" y="2448222"/>
            <a:ext cx="1046480" cy="528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8CB046-8982-DB5D-7F5C-3CB93E5F8C8A}"/>
              </a:ext>
            </a:extLst>
          </p:cNvPr>
          <p:cNvSpPr txBox="1"/>
          <p:nvPr/>
        </p:nvSpPr>
        <p:spPr>
          <a:xfrm>
            <a:off x="9611360" y="1960880"/>
            <a:ext cx="2326640" cy="2031325"/>
          </a:xfrm>
          <a:prstGeom prst="rect">
            <a:avLst/>
          </a:prstGeom>
          <a:noFill/>
        </p:spPr>
        <p:txBody>
          <a:bodyPr wrap="square" rtlCol="0">
            <a:spAutoFit/>
          </a:bodyPr>
          <a:lstStyle/>
          <a:p>
            <a:r>
              <a:rPr lang="en-US" b="1" u="sng" dirty="0"/>
              <a:t>Reason: </a:t>
            </a:r>
            <a:r>
              <a:rPr lang="en-US" dirty="0"/>
              <a:t>duplicates in text files -&gt; yang wrote code so that no extra entries in .txt files are necessary, hence multiples occur in WormExp output</a:t>
            </a:r>
          </a:p>
        </p:txBody>
      </p:sp>
    </p:spTree>
    <p:extLst>
      <p:ext uri="{BB962C8B-B14F-4D97-AF65-F5344CB8AC3E}">
        <p14:creationId xmlns:p14="http://schemas.microsoft.com/office/powerpoint/2010/main" val="309709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17.01.23</a:t>
            </a:r>
            <a:endParaRPr lang="en-US" dirty="0"/>
          </a:p>
        </p:txBody>
      </p:sp>
      <p:sp>
        <p:nvSpPr>
          <p:cNvPr id="9" name="TextBox 8">
            <a:extLst>
              <a:ext uri="{FF2B5EF4-FFF2-40B4-BE49-F238E27FC236}">
                <a16:creationId xmlns:a16="http://schemas.microsoft.com/office/drawing/2014/main" id="{CBF2487B-AADE-5BFE-38F0-C4039F6EBFBD}"/>
              </a:ext>
            </a:extLst>
          </p:cNvPr>
          <p:cNvSpPr txBox="1"/>
          <p:nvPr/>
        </p:nvSpPr>
        <p:spPr>
          <a:xfrm>
            <a:off x="1788160" y="1252813"/>
            <a:ext cx="1544320" cy="369332"/>
          </a:xfrm>
          <a:prstGeom prst="rect">
            <a:avLst/>
          </a:prstGeom>
          <a:noFill/>
        </p:spPr>
        <p:txBody>
          <a:bodyPr wrap="square" rtlCol="0">
            <a:spAutoFit/>
          </a:bodyPr>
          <a:lstStyle/>
          <a:p>
            <a:r>
              <a:rPr lang="en-US" dirty="0"/>
              <a:t>V1.5</a:t>
            </a:r>
          </a:p>
        </p:txBody>
      </p:sp>
    </p:spTree>
    <p:extLst>
      <p:ext uri="{BB962C8B-B14F-4D97-AF65-F5344CB8AC3E}">
        <p14:creationId xmlns:p14="http://schemas.microsoft.com/office/powerpoint/2010/main" val="86745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27.07.22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pic>
        <p:nvPicPr>
          <p:cNvPr id="43" name="Graphic 42" descr="Checkmark with solid fill">
            <a:extLst>
              <a:ext uri="{FF2B5EF4-FFF2-40B4-BE49-F238E27FC236}">
                <a16:creationId xmlns:a16="http://schemas.microsoft.com/office/drawing/2014/main" id="{EA1F1E2D-6305-B631-A7DE-FD29A96BD9E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43008" y="5260745"/>
            <a:ext cx="409535" cy="409535"/>
          </a:xfrm>
          <a:prstGeom prst="rect">
            <a:avLst/>
          </a:prstGeom>
        </p:spPr>
      </p:pic>
      <p:pic>
        <p:nvPicPr>
          <p:cNvPr id="44" name="Graphic 43" descr="Checkmark with solid fill">
            <a:extLst>
              <a:ext uri="{FF2B5EF4-FFF2-40B4-BE49-F238E27FC236}">
                <a16:creationId xmlns:a16="http://schemas.microsoft.com/office/drawing/2014/main" id="{0A797A4C-2059-A666-DA44-9456184D6F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50030" y="3591778"/>
            <a:ext cx="409535" cy="409535"/>
          </a:xfrm>
          <a:prstGeom prst="rect">
            <a:avLst/>
          </a:prstGeom>
        </p:spPr>
      </p:pic>
      <p:pic>
        <p:nvPicPr>
          <p:cNvPr id="45" name="Graphic 44" descr="Checkmark with solid fill">
            <a:extLst>
              <a:ext uri="{FF2B5EF4-FFF2-40B4-BE49-F238E27FC236}">
                <a16:creationId xmlns:a16="http://schemas.microsoft.com/office/drawing/2014/main" id="{938C6798-C9CC-591C-F076-6856F77F66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50030" y="4446270"/>
            <a:ext cx="409535" cy="409535"/>
          </a:xfrm>
          <a:prstGeom prst="rect">
            <a:avLst/>
          </a:prstGeom>
        </p:spPr>
      </p:pic>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14" name="Picture 13" descr="A picture containing chart&#10;&#10;Description automatically generated">
            <a:extLst>
              <a:ext uri="{FF2B5EF4-FFF2-40B4-BE49-F238E27FC236}">
                <a16:creationId xmlns:a16="http://schemas.microsoft.com/office/drawing/2014/main" id="{ABC0469A-6FA3-695D-9535-57C46E8DEEB4}"/>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8380"/>
          <a:stretch/>
        </p:blipFill>
        <p:spPr>
          <a:xfrm>
            <a:off x="5882640" y="863378"/>
            <a:ext cx="6029960" cy="5597517"/>
          </a:xfrm>
          <a:prstGeom prst="rect">
            <a:avLst/>
          </a:prstGeom>
          <a:ln>
            <a:solidFill>
              <a:schemeClr val="tx1"/>
            </a:solidFill>
          </a:ln>
        </p:spPr>
      </p:pic>
      <p:pic>
        <p:nvPicPr>
          <p:cNvPr id="16" name="Picture 15" descr="Chart&#10;&#10;Description automatically generated with low confidence">
            <a:extLst>
              <a:ext uri="{FF2B5EF4-FFF2-40B4-BE49-F238E27FC236}">
                <a16:creationId xmlns:a16="http://schemas.microsoft.com/office/drawing/2014/main" id="{6A37265E-BCA6-CD97-6398-F8CCC5331ADE}"/>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18519" r="6296" b="12593"/>
          <a:stretch/>
        </p:blipFill>
        <p:spPr>
          <a:xfrm>
            <a:off x="279400" y="1260483"/>
            <a:ext cx="5430520" cy="4724400"/>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spTree>
    <p:extLst>
      <p:ext uri="{BB962C8B-B14F-4D97-AF65-F5344CB8AC3E}">
        <p14:creationId xmlns:p14="http://schemas.microsoft.com/office/powerpoint/2010/main" val="2668154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9" name="Picture 8" descr="Chart&#10;&#10;Description automatically generated with medium confidence">
            <a:extLst>
              <a:ext uri="{FF2B5EF4-FFF2-40B4-BE49-F238E27FC236}">
                <a16:creationId xmlns:a16="http://schemas.microsoft.com/office/drawing/2014/main" id="{EF95BDCA-7AB4-3C3F-ADD0-59EDC445677F}"/>
              </a:ext>
            </a:extLst>
          </p:cNvPr>
          <p:cNvPicPr>
            <a:picLocks noChangeAspect="1"/>
          </p:cNvPicPr>
          <p:nvPr/>
        </p:nvPicPr>
        <p:blipFill rotWithShape="1">
          <a:blip r:embed="rId3">
            <a:extLst>
              <a:ext uri="{28A0092B-C50C-407E-A947-70E740481C1C}">
                <a14:useLocalDpi xmlns:a14="http://schemas.microsoft.com/office/drawing/2010/main" val="0"/>
              </a:ext>
            </a:extLst>
          </a:blip>
          <a:srcRect l="14222" t="19921" r="6963" b="14006"/>
          <a:stretch/>
        </p:blipFill>
        <p:spPr>
          <a:xfrm>
            <a:off x="345440" y="1386665"/>
            <a:ext cx="5405120" cy="4531266"/>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a:extLst>
              <a:ext uri="{FF2B5EF4-FFF2-40B4-BE49-F238E27FC236}">
                <a16:creationId xmlns:a16="http://schemas.microsoft.com/office/drawing/2014/main" id="{50BBB2CD-37EA-5673-38C4-7EEA0A709315}"/>
              </a:ext>
            </a:extLst>
          </p:cNvPr>
          <p:cNvPicPr>
            <a:picLocks noChangeAspect="1"/>
          </p:cNvPicPr>
          <p:nvPr/>
        </p:nvPicPr>
        <p:blipFill rotWithShape="1">
          <a:blip r:embed="rId4">
            <a:extLst>
              <a:ext uri="{28A0092B-C50C-407E-A947-70E740481C1C}">
                <a14:useLocalDpi xmlns:a14="http://schemas.microsoft.com/office/drawing/2010/main" val="0"/>
              </a:ext>
            </a:extLst>
          </a:blip>
          <a:srcRect l="16333" t="21268"/>
          <a:stretch/>
        </p:blipFill>
        <p:spPr>
          <a:xfrm>
            <a:off x="5880100" y="737683"/>
            <a:ext cx="5737860" cy="5399457"/>
          </a:xfrm>
          <a:prstGeom prst="rect">
            <a:avLst/>
          </a:prstGeom>
          <a:ln>
            <a:solidFill>
              <a:schemeClr val="tx1"/>
            </a:solidFill>
          </a:ln>
        </p:spPr>
      </p:pic>
    </p:spTree>
    <p:extLst>
      <p:ext uri="{BB962C8B-B14F-4D97-AF65-F5344CB8AC3E}">
        <p14:creationId xmlns:p14="http://schemas.microsoft.com/office/powerpoint/2010/main" val="2008885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7" name="Group 6">
            <a:extLst>
              <a:ext uri="{FF2B5EF4-FFF2-40B4-BE49-F238E27FC236}">
                <a16:creationId xmlns:a16="http://schemas.microsoft.com/office/drawing/2014/main" id="{698403B7-9AEA-7924-98F7-6CC6BF301661}"/>
              </a:ext>
            </a:extLst>
          </p:cNvPr>
          <p:cNvGrpSpPr/>
          <p:nvPr/>
        </p:nvGrpSpPr>
        <p:grpSpPr>
          <a:xfrm>
            <a:off x="-381000" y="855819"/>
            <a:ext cx="12283440" cy="5577002"/>
            <a:chOff x="-381000" y="855819"/>
            <a:chExt cx="12283440" cy="5577002"/>
          </a:xfrm>
        </p:grpSpPr>
        <p:pic>
          <p:nvPicPr>
            <p:cNvPr id="12" name="Picture 11" descr="Diagram&#10;&#10;Description automatically generated">
              <a:extLst>
                <a:ext uri="{FF2B5EF4-FFF2-40B4-BE49-F238E27FC236}">
                  <a16:creationId xmlns:a16="http://schemas.microsoft.com/office/drawing/2014/main" id="{C2FCD9E7-AD60-FD49-A41A-E70CF77F42EE}"/>
                </a:ext>
              </a:extLst>
            </p:cNvPr>
            <p:cNvPicPr>
              <a:picLocks noChangeAspect="1"/>
            </p:cNvPicPr>
            <p:nvPr/>
          </p:nvPicPr>
          <p:blipFill rotWithShape="1">
            <a:blip r:embed="rId3">
              <a:extLst>
                <a:ext uri="{28A0092B-C50C-407E-A947-70E740481C1C}">
                  <a14:useLocalDpi xmlns:a14="http://schemas.microsoft.com/office/drawing/2010/main" val="0"/>
                </a:ext>
              </a:extLst>
            </a:blip>
            <a:srcRect l="14593" t="18789"/>
            <a:stretch/>
          </p:blipFill>
          <p:spPr>
            <a:xfrm>
              <a:off x="6045200" y="863378"/>
              <a:ext cx="5857240" cy="5569443"/>
            </a:xfrm>
            <a:prstGeom prst="rect">
              <a:avLst/>
            </a:prstGeom>
            <a:ln>
              <a:solidFill>
                <a:schemeClr val="tx1"/>
              </a:solidFill>
            </a:ln>
          </p:spPr>
        </p:pic>
        <p:pic>
          <p:nvPicPr>
            <p:cNvPr id="8" name="Picture 7" descr="Chart&#10;&#10;Description automatically generated with medium confidence">
              <a:extLst>
                <a:ext uri="{FF2B5EF4-FFF2-40B4-BE49-F238E27FC236}">
                  <a16:creationId xmlns:a16="http://schemas.microsoft.com/office/drawing/2014/main" id="{6BD9B5A5-067D-DA61-5002-6AAADD542BFB}"/>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407" r="7629" b="12000"/>
            <a:stretch/>
          </p:blipFill>
          <p:spPr>
            <a:xfrm>
              <a:off x="-381000" y="855819"/>
              <a:ext cx="6426200" cy="5577002"/>
            </a:xfrm>
            <a:prstGeom prst="rect">
              <a:avLst/>
            </a:prstGeom>
            <a:ln>
              <a:solidFill>
                <a:schemeClr val="tx1"/>
              </a:solidFill>
            </a:ln>
          </p:spPr>
        </p:pic>
        <p:sp>
          <p:nvSpPr>
            <p:cNvPr id="6" name="TextBox 5">
              <a:extLst>
                <a:ext uri="{FF2B5EF4-FFF2-40B4-BE49-F238E27FC236}">
                  <a16:creationId xmlns:a16="http://schemas.microsoft.com/office/drawing/2014/main" id="{F8DB549A-DFE5-DE4B-4740-0E3FEBF0B7A0}"/>
                </a:ext>
              </a:extLst>
            </p:cNvPr>
            <p:cNvSpPr txBox="1"/>
            <p:nvPr/>
          </p:nvSpPr>
          <p:spPr>
            <a:xfrm>
              <a:off x="-274320" y="908515"/>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1885E5BB-06E1-E4E9-4A0D-F18587AD7A31}"/>
                </a:ext>
              </a:extLst>
            </p:cNvPr>
            <p:cNvSpPr txBox="1"/>
            <p:nvPr/>
          </p:nvSpPr>
          <p:spPr>
            <a:xfrm>
              <a:off x="6146800" y="908515"/>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4079498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low confidence">
            <a:extLst>
              <a:ext uri="{FF2B5EF4-FFF2-40B4-BE49-F238E27FC236}">
                <a16:creationId xmlns:a16="http://schemas.microsoft.com/office/drawing/2014/main" id="{9F8466E8-D339-FF95-DC5D-7554A28F973C}"/>
              </a:ext>
            </a:extLst>
          </p:cNvPr>
          <p:cNvPicPr>
            <a:picLocks noChangeAspect="1"/>
          </p:cNvPicPr>
          <p:nvPr/>
        </p:nvPicPr>
        <p:blipFill rotWithShape="1">
          <a:blip r:embed="rId3">
            <a:extLst>
              <a:ext uri="{28A0092B-C50C-407E-A947-70E740481C1C}">
                <a14:useLocalDpi xmlns:a14="http://schemas.microsoft.com/office/drawing/2010/main" val="0"/>
              </a:ext>
            </a:extLst>
          </a:blip>
          <a:srcRect l="12815" t="18379" r="3185" b="10363"/>
          <a:stretch/>
        </p:blipFill>
        <p:spPr>
          <a:xfrm>
            <a:off x="6096000" y="1046368"/>
            <a:ext cx="5760720" cy="4886866"/>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B73BD9A6-38C8-F9FD-1134-B21BD6E89554}"/>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7926" r="4370" b="10816"/>
          <a:stretch/>
        </p:blipFill>
        <p:spPr>
          <a:xfrm>
            <a:off x="299720" y="1046369"/>
            <a:ext cx="5643880" cy="4886865"/>
          </a:xfrm>
          <a:prstGeom prst="rect">
            <a:avLst/>
          </a:prstGeom>
          <a:ln>
            <a:solidFill>
              <a:schemeClr val="tx1"/>
            </a:solidFill>
          </a:ln>
        </p:spPr>
      </p:pic>
    </p:spTree>
    <p:extLst>
      <p:ext uri="{BB962C8B-B14F-4D97-AF65-F5344CB8AC3E}">
        <p14:creationId xmlns:p14="http://schemas.microsoft.com/office/powerpoint/2010/main" val="816541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medium confidence">
            <a:extLst>
              <a:ext uri="{FF2B5EF4-FFF2-40B4-BE49-F238E27FC236}">
                <a16:creationId xmlns:a16="http://schemas.microsoft.com/office/drawing/2014/main" id="{32F03B99-DF48-3CB9-BD3C-BFF9179E56E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2445" b="9778"/>
          <a:stretch/>
        </p:blipFill>
        <p:spPr>
          <a:xfrm>
            <a:off x="6339840" y="1233849"/>
            <a:ext cx="5775960" cy="4785360"/>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CB580E90-1AEC-62A5-A18A-4C0F8D9320D9}"/>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444"/>
          <a:stretch/>
        </p:blipFill>
        <p:spPr>
          <a:xfrm>
            <a:off x="243840" y="960394"/>
            <a:ext cx="5943600" cy="5455920"/>
          </a:xfrm>
          <a:prstGeom prst="rect">
            <a:avLst/>
          </a:prstGeom>
          <a:ln>
            <a:solidFill>
              <a:schemeClr val="tx1"/>
            </a:solidFill>
          </a:ln>
        </p:spPr>
      </p:pic>
    </p:spTree>
    <p:extLst>
      <p:ext uri="{BB962C8B-B14F-4D97-AF65-F5344CB8AC3E}">
        <p14:creationId xmlns:p14="http://schemas.microsoft.com/office/powerpoint/2010/main" val="2360071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diagram&#10;&#10;Description automatically generated">
            <a:extLst>
              <a:ext uri="{FF2B5EF4-FFF2-40B4-BE49-F238E27FC236}">
                <a16:creationId xmlns:a16="http://schemas.microsoft.com/office/drawing/2014/main" id="{AD548408-A1DF-AC74-2323-C16EE4A98ACC}"/>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03" r="74" b="6101"/>
          <a:stretch/>
        </p:blipFill>
        <p:spPr>
          <a:xfrm>
            <a:off x="6101080" y="1014174"/>
            <a:ext cx="5938520" cy="5102051"/>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F8D8417F-12C2-ED5D-87B8-F424A97C6A1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815" r="2889" b="9305"/>
          <a:stretch/>
        </p:blipFill>
        <p:spPr>
          <a:xfrm>
            <a:off x="228600" y="1145111"/>
            <a:ext cx="5745480" cy="4929505"/>
          </a:xfrm>
          <a:prstGeom prst="rect">
            <a:avLst/>
          </a:prstGeom>
          <a:ln>
            <a:solidFill>
              <a:schemeClr val="tx1"/>
            </a:solidFill>
          </a:ln>
        </p:spPr>
      </p:pic>
    </p:spTree>
    <p:extLst>
      <p:ext uri="{BB962C8B-B14F-4D97-AF65-F5344CB8AC3E}">
        <p14:creationId xmlns:p14="http://schemas.microsoft.com/office/powerpoint/2010/main" val="223891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3043C372-692E-CDF7-429B-44C15849CF85}"/>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3482" b="10816"/>
          <a:stretch/>
        </p:blipFill>
        <p:spPr>
          <a:xfrm>
            <a:off x="76200" y="1132729"/>
            <a:ext cx="5704840" cy="4714145"/>
          </a:xfrm>
          <a:prstGeom prst="rect">
            <a:avLst/>
          </a:prstGeom>
          <a:ln>
            <a:solidFill>
              <a:schemeClr val="tx1"/>
            </a:solidFill>
          </a:ln>
        </p:spPr>
      </p:pic>
      <p:pic>
        <p:nvPicPr>
          <p:cNvPr id="12" name="Picture 11" descr="A picture containing graphical user interface&#10;&#10;Description automatically generated">
            <a:extLst>
              <a:ext uri="{FF2B5EF4-FFF2-40B4-BE49-F238E27FC236}">
                <a16:creationId xmlns:a16="http://schemas.microsoft.com/office/drawing/2014/main" id="{5D48EAC1-2E0A-B8F8-DC09-96126CC1E4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260"/>
          <a:stretch/>
        </p:blipFill>
        <p:spPr>
          <a:xfrm>
            <a:off x="5865091" y="863378"/>
            <a:ext cx="5943600" cy="5537200"/>
          </a:xfrm>
          <a:prstGeom prst="rect">
            <a:avLst/>
          </a:prstGeom>
          <a:ln>
            <a:solidFill>
              <a:schemeClr val="tx1"/>
            </a:solidFill>
          </a:ln>
        </p:spPr>
      </p:pic>
    </p:spTree>
    <p:extLst>
      <p:ext uri="{BB962C8B-B14F-4D97-AF65-F5344CB8AC3E}">
        <p14:creationId xmlns:p14="http://schemas.microsoft.com/office/powerpoint/2010/main" val="857013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9" name="Group 8">
            <a:extLst>
              <a:ext uri="{FF2B5EF4-FFF2-40B4-BE49-F238E27FC236}">
                <a16:creationId xmlns:a16="http://schemas.microsoft.com/office/drawing/2014/main" id="{A2A1CFA7-EE00-A158-07BF-23F27CE37A2E}"/>
              </a:ext>
            </a:extLst>
          </p:cNvPr>
          <p:cNvGrpSpPr/>
          <p:nvPr/>
        </p:nvGrpSpPr>
        <p:grpSpPr>
          <a:xfrm>
            <a:off x="0" y="863376"/>
            <a:ext cx="12266854" cy="5379526"/>
            <a:chOff x="0" y="863376"/>
            <a:chExt cx="12266854" cy="5379526"/>
          </a:xfrm>
        </p:grpSpPr>
        <p:pic>
          <p:nvPicPr>
            <p:cNvPr id="7" name="Picture 6" descr="Diagram&#10;&#10;Description automatically generated">
              <a:extLst>
                <a:ext uri="{FF2B5EF4-FFF2-40B4-BE49-F238E27FC236}">
                  <a16:creationId xmlns:a16="http://schemas.microsoft.com/office/drawing/2014/main" id="{89D08E61-196F-DF61-92AC-A812842F071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000" r="5482" b="13445"/>
            <a:stretch/>
          </p:blipFill>
          <p:spPr>
            <a:xfrm>
              <a:off x="0" y="863377"/>
              <a:ext cx="6562014" cy="5379525"/>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C398E8D0-EB68-1CA8-675A-9BCB16C98516}"/>
                </a:ext>
              </a:extLst>
            </p:cNvPr>
            <p:cNvPicPr>
              <a:picLocks noChangeAspect="1"/>
            </p:cNvPicPr>
            <p:nvPr/>
          </p:nvPicPr>
          <p:blipFill rotWithShape="1">
            <a:blip r:embed="rId4">
              <a:extLst>
                <a:ext uri="{28A0092B-C50C-407E-A947-70E740481C1C}">
                  <a14:useLocalDpi xmlns:a14="http://schemas.microsoft.com/office/drawing/2010/main" val="0"/>
                </a:ext>
              </a:extLst>
            </a:blip>
            <a:srcRect l="16815" t="21559"/>
            <a:stretch/>
          </p:blipFill>
          <p:spPr>
            <a:xfrm>
              <a:off x="6562014" y="863376"/>
              <a:ext cx="5704840" cy="5379526"/>
            </a:xfrm>
            <a:prstGeom prst="rect">
              <a:avLst/>
            </a:prstGeom>
            <a:ln>
              <a:solidFill>
                <a:schemeClr val="tx1"/>
              </a:solidFill>
            </a:ln>
          </p:spPr>
        </p:pic>
        <p:sp>
          <p:nvSpPr>
            <p:cNvPr id="12" name="TextBox 11">
              <a:extLst>
                <a:ext uri="{FF2B5EF4-FFF2-40B4-BE49-F238E27FC236}">
                  <a16:creationId xmlns:a16="http://schemas.microsoft.com/office/drawing/2014/main" id="{847451CD-C6B4-B82A-0F58-BA7A490F9D5D}"/>
                </a:ext>
              </a:extLst>
            </p:cNvPr>
            <p:cNvSpPr txBox="1"/>
            <p:nvPr/>
          </p:nvSpPr>
          <p:spPr>
            <a:xfrm>
              <a:off x="76200" y="891151"/>
              <a:ext cx="274320" cy="369332"/>
            </a:xfrm>
            <a:prstGeom prst="rect">
              <a:avLst/>
            </a:prstGeom>
            <a:noFill/>
          </p:spPr>
          <p:txBody>
            <a:bodyPr wrap="square" rtlCol="0">
              <a:spAutoFit/>
            </a:bodyPr>
            <a:lstStyle/>
            <a:p>
              <a:r>
                <a:rPr lang="de-DE" b="1" dirty="0"/>
                <a:t>a</a:t>
              </a:r>
            </a:p>
          </p:txBody>
        </p:sp>
        <p:sp>
          <p:nvSpPr>
            <p:cNvPr id="13" name="TextBox 12">
              <a:extLst>
                <a:ext uri="{FF2B5EF4-FFF2-40B4-BE49-F238E27FC236}">
                  <a16:creationId xmlns:a16="http://schemas.microsoft.com/office/drawing/2014/main" id="{2B459CB6-8CDB-79FC-58DF-185EFF2F879A}"/>
                </a:ext>
              </a:extLst>
            </p:cNvPr>
            <p:cNvSpPr txBox="1"/>
            <p:nvPr/>
          </p:nvSpPr>
          <p:spPr>
            <a:xfrm>
              <a:off x="6638214" y="891151"/>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732380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low confidence">
            <a:extLst>
              <a:ext uri="{FF2B5EF4-FFF2-40B4-BE49-F238E27FC236}">
                <a16:creationId xmlns:a16="http://schemas.microsoft.com/office/drawing/2014/main" id="{4C5EF57A-FB64-3A7C-6A65-5780E54BBF38}"/>
              </a:ext>
            </a:extLst>
          </p:cNvPr>
          <p:cNvPicPr>
            <a:picLocks noChangeAspect="1"/>
          </p:cNvPicPr>
          <p:nvPr/>
        </p:nvPicPr>
        <p:blipFill rotWithShape="1">
          <a:blip r:embed="rId3">
            <a:extLst>
              <a:ext uri="{28A0092B-C50C-407E-A947-70E740481C1C}">
                <a14:useLocalDpi xmlns:a14="http://schemas.microsoft.com/office/drawing/2010/main" val="0"/>
              </a:ext>
            </a:extLst>
          </a:blip>
          <a:srcRect l="14741" t="19703" r="6593" b="12593"/>
          <a:stretch/>
        </p:blipFill>
        <p:spPr>
          <a:xfrm>
            <a:off x="274320" y="1086009"/>
            <a:ext cx="5630012" cy="4845415"/>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D336D83-3200-B241-133F-8B7BFBCF10F7}"/>
              </a:ext>
            </a:extLst>
          </p:cNvPr>
          <p:cNvPicPr>
            <a:picLocks noChangeAspect="1"/>
          </p:cNvPicPr>
          <p:nvPr/>
        </p:nvPicPr>
        <p:blipFill rotWithShape="1">
          <a:blip r:embed="rId4">
            <a:extLst>
              <a:ext uri="{28A0092B-C50C-407E-A947-70E740481C1C}">
                <a14:useLocalDpi xmlns:a14="http://schemas.microsoft.com/office/drawing/2010/main" val="0"/>
              </a:ext>
            </a:extLst>
          </a:blip>
          <a:srcRect l="14445" t="20592" r="3629" b="9306"/>
          <a:stretch/>
        </p:blipFill>
        <p:spPr>
          <a:xfrm>
            <a:off x="6287668" y="1123839"/>
            <a:ext cx="5618480" cy="4807585"/>
          </a:xfrm>
          <a:prstGeom prst="rect">
            <a:avLst/>
          </a:prstGeom>
          <a:ln>
            <a:solidFill>
              <a:schemeClr val="tx1"/>
            </a:solidFill>
          </a:ln>
        </p:spPr>
      </p:pic>
    </p:spTree>
    <p:extLst>
      <p:ext uri="{BB962C8B-B14F-4D97-AF65-F5344CB8AC3E}">
        <p14:creationId xmlns:p14="http://schemas.microsoft.com/office/powerpoint/2010/main" val="99330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1/17/2023</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C065B02A-1425-2EA0-98EA-92AD1FE6065F}"/>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083" r="3037" b="7314"/>
          <a:stretch/>
        </p:blipFill>
        <p:spPr>
          <a:xfrm>
            <a:off x="6136640" y="1068499"/>
            <a:ext cx="5735320" cy="5047726"/>
          </a:xfrm>
          <a:prstGeom prst="rect">
            <a:avLst/>
          </a:prstGeom>
          <a:ln>
            <a:solidFill>
              <a:schemeClr val="tx1"/>
            </a:solidFill>
          </a:ln>
        </p:spPr>
      </p:pic>
      <p:pic>
        <p:nvPicPr>
          <p:cNvPr id="10" name="Picture 9" descr="Diagram&#10;&#10;Description automatically generated with medium confidence">
            <a:extLst>
              <a:ext uri="{FF2B5EF4-FFF2-40B4-BE49-F238E27FC236}">
                <a16:creationId xmlns:a16="http://schemas.microsoft.com/office/drawing/2014/main" id="{F7CEF5E7-DDB9-D016-DDF4-7BE8B4DF3D00}"/>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851" r="5407" b="13037"/>
          <a:stretch/>
        </p:blipFill>
        <p:spPr>
          <a:xfrm>
            <a:off x="320040" y="1308624"/>
            <a:ext cx="5572760" cy="4602480"/>
          </a:xfrm>
          <a:prstGeom prst="rect">
            <a:avLst/>
          </a:prstGeom>
          <a:ln>
            <a:solidFill>
              <a:schemeClr val="tx1"/>
            </a:solidFill>
          </a:ln>
        </p:spPr>
      </p:pic>
    </p:spTree>
    <p:extLst>
      <p:ext uri="{BB962C8B-B14F-4D97-AF65-F5344CB8AC3E}">
        <p14:creationId xmlns:p14="http://schemas.microsoft.com/office/powerpoint/2010/main" val="3516579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14" name="Picture 13" descr="Chart, scatter chart&#10;&#10;Description automatically generated">
            <a:extLst>
              <a:ext uri="{FF2B5EF4-FFF2-40B4-BE49-F238E27FC236}">
                <a16:creationId xmlns:a16="http://schemas.microsoft.com/office/drawing/2014/main" id="{D91764C5-172F-0723-7BD6-3C850835360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8076" r="6889" b="14815"/>
          <a:stretch/>
        </p:blipFill>
        <p:spPr>
          <a:xfrm>
            <a:off x="6192520" y="1124668"/>
            <a:ext cx="5923280" cy="4982644"/>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EB9670B5-06B9-E3A1-CCA4-CF1C72C52F6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8850" r="11891" b="19076"/>
          <a:stretch/>
        </p:blipFill>
        <p:spPr>
          <a:xfrm>
            <a:off x="171489" y="1135037"/>
            <a:ext cx="5924511" cy="4972275"/>
          </a:xfrm>
          <a:prstGeom prst="rect">
            <a:avLst/>
          </a:prstGeom>
          <a:ln>
            <a:solidFill>
              <a:schemeClr val="tx1"/>
            </a:solidFill>
          </a:ln>
        </p:spPr>
      </p:pic>
    </p:spTree>
    <p:extLst>
      <p:ext uri="{BB962C8B-B14F-4D97-AF65-F5344CB8AC3E}">
        <p14:creationId xmlns:p14="http://schemas.microsoft.com/office/powerpoint/2010/main" val="3698828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Microbes, Top 30 significant hits, clustered</a:t>
            </a:r>
          </a:p>
        </p:txBody>
      </p:sp>
      <p:grpSp>
        <p:nvGrpSpPr>
          <p:cNvPr id="19" name="Group 18">
            <a:extLst>
              <a:ext uri="{FF2B5EF4-FFF2-40B4-BE49-F238E27FC236}">
                <a16:creationId xmlns:a16="http://schemas.microsoft.com/office/drawing/2014/main" id="{4D800BBA-549F-CD8F-D8C8-E5C22258D8DA}"/>
              </a:ext>
            </a:extLst>
          </p:cNvPr>
          <p:cNvGrpSpPr/>
          <p:nvPr/>
        </p:nvGrpSpPr>
        <p:grpSpPr>
          <a:xfrm>
            <a:off x="-111759" y="1153049"/>
            <a:ext cx="11549610" cy="5008880"/>
            <a:chOff x="-111759" y="1153049"/>
            <a:chExt cx="11549610" cy="5008880"/>
          </a:xfrm>
        </p:grpSpPr>
        <p:pic>
          <p:nvPicPr>
            <p:cNvPr id="12" name="Picture 11" descr="Diagram&#10;&#10;Description automatically generated with low confidence">
              <a:extLst>
                <a:ext uri="{FF2B5EF4-FFF2-40B4-BE49-F238E27FC236}">
                  <a16:creationId xmlns:a16="http://schemas.microsoft.com/office/drawing/2014/main" id="{2F9F9E40-06EC-B8B4-5127-F4176AFCFFC8}"/>
                </a:ext>
              </a:extLst>
            </p:cNvPr>
            <p:cNvPicPr>
              <a:picLocks noChangeAspect="1"/>
            </p:cNvPicPr>
            <p:nvPr/>
          </p:nvPicPr>
          <p:blipFill rotWithShape="1">
            <a:blip r:embed="rId3">
              <a:extLst>
                <a:ext uri="{28A0092B-C50C-407E-A947-70E740481C1C}">
                  <a14:useLocalDpi xmlns:a14="http://schemas.microsoft.com/office/drawing/2010/main" val="0"/>
                </a:ext>
              </a:extLst>
            </a:blip>
            <a:srcRect l="16700" t="21778" r="40" b="5185"/>
            <a:stretch/>
          </p:blipFill>
          <p:spPr>
            <a:xfrm>
              <a:off x="5727930" y="1153049"/>
              <a:ext cx="5709921" cy="5008880"/>
            </a:xfrm>
            <a:prstGeom prst="rect">
              <a:avLst/>
            </a:prstGeom>
            <a:ln>
              <a:solidFill>
                <a:schemeClr val="tx1"/>
              </a:solidFill>
            </a:ln>
          </p:spPr>
        </p:pic>
        <p:pic>
          <p:nvPicPr>
            <p:cNvPr id="15" name="Picture 14" descr="Chart&#10;&#10;Description automatically generated">
              <a:extLst>
                <a:ext uri="{FF2B5EF4-FFF2-40B4-BE49-F238E27FC236}">
                  <a16:creationId xmlns:a16="http://schemas.microsoft.com/office/drawing/2014/main" id="{8D2905BA-8418-DECE-9A7A-8C4669038698}"/>
                </a:ext>
              </a:extLst>
            </p:cNvPr>
            <p:cNvPicPr>
              <a:picLocks noChangeAspect="1"/>
            </p:cNvPicPr>
            <p:nvPr/>
          </p:nvPicPr>
          <p:blipFill rotWithShape="1">
            <a:blip r:embed="rId4">
              <a:extLst>
                <a:ext uri="{28A0092B-C50C-407E-A947-70E740481C1C}">
                  <a14:useLocalDpi xmlns:a14="http://schemas.microsoft.com/office/drawing/2010/main" val="0"/>
                </a:ext>
              </a:extLst>
            </a:blip>
            <a:srcRect l="16519" t="21858" r="6593" b="12068"/>
            <a:stretch/>
          </p:blipFill>
          <p:spPr>
            <a:xfrm>
              <a:off x="-111759" y="1153049"/>
              <a:ext cx="5821680" cy="5002833"/>
            </a:xfrm>
            <a:prstGeom prst="rect">
              <a:avLst/>
            </a:prstGeom>
            <a:ln>
              <a:solidFill>
                <a:schemeClr val="tx1"/>
              </a:solidFill>
            </a:ln>
          </p:spPr>
        </p:pic>
        <p:sp>
          <p:nvSpPr>
            <p:cNvPr id="17" name="TextBox 16">
              <a:extLst>
                <a:ext uri="{FF2B5EF4-FFF2-40B4-BE49-F238E27FC236}">
                  <a16:creationId xmlns:a16="http://schemas.microsoft.com/office/drawing/2014/main" id="{CB7F76BF-1CE6-EF95-8F49-6D9C617DF62E}"/>
                </a:ext>
              </a:extLst>
            </p:cNvPr>
            <p:cNvSpPr txBox="1"/>
            <p:nvPr/>
          </p:nvSpPr>
          <p:spPr>
            <a:xfrm>
              <a:off x="-60960" y="1153049"/>
              <a:ext cx="274320" cy="369332"/>
            </a:xfrm>
            <a:prstGeom prst="rect">
              <a:avLst/>
            </a:prstGeom>
            <a:noFill/>
          </p:spPr>
          <p:txBody>
            <a:bodyPr wrap="square" rtlCol="0">
              <a:spAutoFit/>
            </a:bodyPr>
            <a:lstStyle/>
            <a:p>
              <a:r>
                <a:rPr lang="de-DE" b="1" dirty="0"/>
                <a:t>a</a:t>
              </a:r>
            </a:p>
          </p:txBody>
        </p:sp>
        <p:sp>
          <p:nvSpPr>
            <p:cNvPr id="18" name="TextBox 17">
              <a:extLst>
                <a:ext uri="{FF2B5EF4-FFF2-40B4-BE49-F238E27FC236}">
                  <a16:creationId xmlns:a16="http://schemas.microsoft.com/office/drawing/2014/main" id="{86CF6343-D4CB-3C21-BEC0-A5F69C06602F}"/>
                </a:ext>
              </a:extLst>
            </p:cNvPr>
            <p:cNvSpPr txBox="1"/>
            <p:nvPr/>
          </p:nvSpPr>
          <p:spPr>
            <a:xfrm>
              <a:off x="5821680" y="115304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1823343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13" name="Group 12">
            <a:extLst>
              <a:ext uri="{FF2B5EF4-FFF2-40B4-BE49-F238E27FC236}">
                <a16:creationId xmlns:a16="http://schemas.microsoft.com/office/drawing/2014/main" id="{65ECD4E0-1B10-70B5-02DC-0BEA9CE2D75D}"/>
              </a:ext>
            </a:extLst>
          </p:cNvPr>
          <p:cNvGrpSpPr/>
          <p:nvPr/>
        </p:nvGrpSpPr>
        <p:grpSpPr>
          <a:xfrm>
            <a:off x="-10311" y="1050284"/>
            <a:ext cx="12309222" cy="5400962"/>
            <a:chOff x="-10311" y="1050284"/>
            <a:chExt cx="12309222" cy="5400962"/>
          </a:xfrm>
        </p:grpSpPr>
        <p:pic>
          <p:nvPicPr>
            <p:cNvPr id="9" name="Picture 8" descr="Chart&#10;&#10;Description automatically generated">
              <a:extLst>
                <a:ext uri="{FF2B5EF4-FFF2-40B4-BE49-F238E27FC236}">
                  <a16:creationId xmlns:a16="http://schemas.microsoft.com/office/drawing/2014/main" id="{300561D1-5DC0-9969-74AC-54AE47FDC6E1}"/>
                </a:ext>
              </a:extLst>
            </p:cNvPr>
            <p:cNvPicPr>
              <a:picLocks noChangeAspect="1"/>
            </p:cNvPicPr>
            <p:nvPr/>
          </p:nvPicPr>
          <p:blipFill rotWithShape="1">
            <a:blip r:embed="rId3">
              <a:extLst>
                <a:ext uri="{28A0092B-C50C-407E-A947-70E740481C1C}">
                  <a14:useLocalDpi xmlns:a14="http://schemas.microsoft.com/office/drawing/2010/main" val="0"/>
                </a:ext>
              </a:extLst>
            </a:blip>
            <a:srcRect l="17813" t="22257" r="12780" b="18484"/>
            <a:stretch/>
          </p:blipFill>
          <p:spPr>
            <a:xfrm>
              <a:off x="-10311" y="1051048"/>
              <a:ext cx="6324982" cy="5400198"/>
            </a:xfrm>
            <a:prstGeom prst="rect">
              <a:avLst/>
            </a:prstGeom>
            <a:ln>
              <a:solidFill>
                <a:schemeClr val="tx1"/>
              </a:solidFill>
            </a:ln>
          </p:spPr>
        </p:pic>
        <p:pic>
          <p:nvPicPr>
            <p:cNvPr id="12" name="Picture 11" descr="Chart, scatter chart&#10;&#10;Description automatically generated">
              <a:extLst>
                <a:ext uri="{FF2B5EF4-FFF2-40B4-BE49-F238E27FC236}">
                  <a16:creationId xmlns:a16="http://schemas.microsoft.com/office/drawing/2014/main" id="{2A3414CD-A726-EFB5-818B-C9429E0A108F}"/>
                </a:ext>
              </a:extLst>
            </p:cNvPr>
            <p:cNvPicPr>
              <a:picLocks noChangeAspect="1"/>
            </p:cNvPicPr>
            <p:nvPr/>
          </p:nvPicPr>
          <p:blipFill rotWithShape="1">
            <a:blip r:embed="rId4">
              <a:extLst>
                <a:ext uri="{28A0092B-C50C-407E-A947-70E740481C1C}">
                  <a14:useLocalDpi xmlns:a14="http://schemas.microsoft.com/office/drawing/2010/main" val="0"/>
                </a:ext>
              </a:extLst>
            </a:blip>
            <a:srcRect l="22592" t="25630" r="1555" b="5931"/>
            <a:stretch/>
          </p:blipFill>
          <p:spPr>
            <a:xfrm>
              <a:off x="6314671" y="1050284"/>
              <a:ext cx="5984240" cy="5399434"/>
            </a:xfrm>
            <a:prstGeom prst="rect">
              <a:avLst/>
            </a:prstGeom>
            <a:ln>
              <a:solidFill>
                <a:schemeClr val="tx1"/>
              </a:solidFill>
            </a:ln>
          </p:spPr>
        </p:pic>
        <p:sp>
          <p:nvSpPr>
            <p:cNvPr id="15" name="TextBox 14">
              <a:extLst>
                <a:ext uri="{FF2B5EF4-FFF2-40B4-BE49-F238E27FC236}">
                  <a16:creationId xmlns:a16="http://schemas.microsoft.com/office/drawing/2014/main" id="{390CBF14-884B-E80D-094B-1649BBDDECD0}"/>
                </a:ext>
              </a:extLst>
            </p:cNvPr>
            <p:cNvSpPr txBox="1"/>
            <p:nvPr/>
          </p:nvSpPr>
          <p:spPr>
            <a:xfrm>
              <a:off x="0" y="1075817"/>
              <a:ext cx="274320" cy="369332"/>
            </a:xfrm>
            <a:prstGeom prst="rect">
              <a:avLst/>
            </a:prstGeom>
            <a:noFill/>
          </p:spPr>
          <p:txBody>
            <a:bodyPr wrap="square" rtlCol="0">
              <a:spAutoFit/>
            </a:bodyPr>
            <a:lstStyle/>
            <a:p>
              <a:r>
                <a:rPr lang="de-DE" b="1" dirty="0"/>
                <a:t>a</a:t>
              </a:r>
            </a:p>
          </p:txBody>
        </p:sp>
        <p:sp>
          <p:nvSpPr>
            <p:cNvPr id="17" name="TextBox 16">
              <a:extLst>
                <a:ext uri="{FF2B5EF4-FFF2-40B4-BE49-F238E27FC236}">
                  <a16:creationId xmlns:a16="http://schemas.microsoft.com/office/drawing/2014/main" id="{BBB73EFC-232D-839C-D836-35B80C4AF422}"/>
                </a:ext>
              </a:extLst>
            </p:cNvPr>
            <p:cNvSpPr txBox="1"/>
            <p:nvPr/>
          </p:nvSpPr>
          <p:spPr>
            <a:xfrm>
              <a:off x="6365471" y="105955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948503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8" name="Picture 7">
            <a:extLst>
              <a:ext uri="{FF2B5EF4-FFF2-40B4-BE49-F238E27FC236}">
                <a16:creationId xmlns:a16="http://schemas.microsoft.com/office/drawing/2014/main" id="{EEFD2B5C-337A-0739-29B7-CDA7A4E88A1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260" r="10889" b="17185"/>
          <a:stretch/>
        </p:blipFill>
        <p:spPr>
          <a:xfrm>
            <a:off x="6096000" y="1051048"/>
            <a:ext cx="6050280" cy="5065177"/>
          </a:xfrm>
          <a:prstGeom prst="rect">
            <a:avLst/>
          </a:prstGeom>
          <a:ln>
            <a:solidFill>
              <a:schemeClr val="tx1"/>
            </a:solidFill>
          </a:ln>
        </p:spPr>
      </p:pic>
      <p:pic>
        <p:nvPicPr>
          <p:cNvPr id="12" name="Picture 11">
            <a:extLst>
              <a:ext uri="{FF2B5EF4-FFF2-40B4-BE49-F238E27FC236}">
                <a16:creationId xmlns:a16="http://schemas.microsoft.com/office/drawing/2014/main" id="{AF384D5C-0746-F6C6-B6DF-5ECCA3FD77EB}"/>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11150" b="17151"/>
          <a:stretch/>
        </p:blipFill>
        <p:spPr>
          <a:xfrm>
            <a:off x="76200" y="1051048"/>
            <a:ext cx="5953559" cy="5065177"/>
          </a:xfrm>
          <a:prstGeom prst="rect">
            <a:avLst/>
          </a:prstGeom>
          <a:ln>
            <a:solidFill>
              <a:schemeClr val="tx1"/>
            </a:solidFill>
          </a:ln>
        </p:spPr>
      </p:pic>
    </p:spTree>
    <p:extLst>
      <p:ext uri="{BB962C8B-B14F-4D97-AF65-F5344CB8AC3E}">
        <p14:creationId xmlns:p14="http://schemas.microsoft.com/office/powerpoint/2010/main" val="352090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DAF/Insulin/food, Top 30 significant hits, clustered</a:t>
            </a:r>
          </a:p>
        </p:txBody>
      </p:sp>
      <p:grpSp>
        <p:nvGrpSpPr>
          <p:cNvPr id="6" name="Group 5">
            <a:extLst>
              <a:ext uri="{FF2B5EF4-FFF2-40B4-BE49-F238E27FC236}">
                <a16:creationId xmlns:a16="http://schemas.microsoft.com/office/drawing/2014/main" id="{91313358-08C1-7382-288A-40BAA22FB747}"/>
              </a:ext>
            </a:extLst>
          </p:cNvPr>
          <p:cNvGrpSpPr/>
          <p:nvPr/>
        </p:nvGrpSpPr>
        <p:grpSpPr>
          <a:xfrm>
            <a:off x="76200" y="1122680"/>
            <a:ext cx="12033463" cy="5192050"/>
            <a:chOff x="76200" y="1122680"/>
            <a:chExt cx="12033463" cy="5192050"/>
          </a:xfrm>
        </p:grpSpPr>
        <p:pic>
          <p:nvPicPr>
            <p:cNvPr id="8" name="Picture 7" descr="Chart&#10;&#10;Description automatically generated with medium confidence">
              <a:extLst>
                <a:ext uri="{FF2B5EF4-FFF2-40B4-BE49-F238E27FC236}">
                  <a16:creationId xmlns:a16="http://schemas.microsoft.com/office/drawing/2014/main" id="{06DA2F6A-A0C5-7860-DF3C-53268B31B4ED}"/>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107" b="5186"/>
            <a:stretch/>
          </p:blipFill>
          <p:spPr>
            <a:xfrm>
              <a:off x="6166063" y="1122680"/>
              <a:ext cx="5943600" cy="5192050"/>
            </a:xfrm>
            <a:prstGeom prst="rect">
              <a:avLst/>
            </a:prstGeom>
            <a:ln>
              <a:solidFill>
                <a:schemeClr val="tx1"/>
              </a:solidFill>
            </a:ln>
          </p:spPr>
        </p:pic>
        <p:pic>
          <p:nvPicPr>
            <p:cNvPr id="12" name="Picture 11" descr="A picture containing chart&#10;&#10;Description automatically generated">
              <a:extLst>
                <a:ext uri="{FF2B5EF4-FFF2-40B4-BE49-F238E27FC236}">
                  <a16:creationId xmlns:a16="http://schemas.microsoft.com/office/drawing/2014/main" id="{2BF77D8D-DB39-E708-BACF-66BEEB5BE530}"/>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740" r="5817" b="13002"/>
            <a:stretch/>
          </p:blipFill>
          <p:spPr>
            <a:xfrm>
              <a:off x="76200" y="1122680"/>
              <a:ext cx="6178337" cy="5192050"/>
            </a:xfrm>
            <a:prstGeom prst="rect">
              <a:avLst/>
            </a:prstGeom>
            <a:ln>
              <a:solidFill>
                <a:schemeClr val="tx1"/>
              </a:solidFill>
            </a:ln>
          </p:spPr>
        </p:pic>
        <p:sp>
          <p:nvSpPr>
            <p:cNvPr id="9" name="TextBox 8">
              <a:extLst>
                <a:ext uri="{FF2B5EF4-FFF2-40B4-BE49-F238E27FC236}">
                  <a16:creationId xmlns:a16="http://schemas.microsoft.com/office/drawing/2014/main" id="{EB2E1704-D5E5-6153-8776-07DA77208DBE}"/>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FC67A7B5-03E8-1EE1-575B-BC460559BFAA}"/>
                </a:ext>
              </a:extLst>
            </p:cNvPr>
            <p:cNvSpPr txBox="1"/>
            <p:nvPr/>
          </p:nvSpPr>
          <p:spPr>
            <a:xfrm>
              <a:off x="6352114" y="1129194"/>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3636574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6" name="Group 5">
            <a:extLst>
              <a:ext uri="{FF2B5EF4-FFF2-40B4-BE49-F238E27FC236}">
                <a16:creationId xmlns:a16="http://schemas.microsoft.com/office/drawing/2014/main" id="{7A28014C-28B6-1E95-3384-4BB60948F3E3}"/>
              </a:ext>
            </a:extLst>
          </p:cNvPr>
          <p:cNvGrpSpPr/>
          <p:nvPr/>
        </p:nvGrpSpPr>
        <p:grpSpPr>
          <a:xfrm>
            <a:off x="173777" y="1178139"/>
            <a:ext cx="11825183" cy="5033699"/>
            <a:chOff x="173777" y="1178139"/>
            <a:chExt cx="11825183" cy="5033699"/>
          </a:xfrm>
        </p:grpSpPr>
        <p:pic>
          <p:nvPicPr>
            <p:cNvPr id="7" name="Picture 6">
              <a:extLst>
                <a:ext uri="{FF2B5EF4-FFF2-40B4-BE49-F238E27FC236}">
                  <a16:creationId xmlns:a16="http://schemas.microsoft.com/office/drawing/2014/main" id="{D2C77248-784C-0D94-63C1-B32549A0FD16}"/>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7481" r="2296" b="9185"/>
            <a:stretch/>
          </p:blipFill>
          <p:spPr>
            <a:xfrm>
              <a:off x="6212840" y="1182638"/>
              <a:ext cx="5786120" cy="5029200"/>
            </a:xfrm>
            <a:prstGeom prst="rect">
              <a:avLst/>
            </a:prstGeom>
            <a:ln>
              <a:solidFill>
                <a:schemeClr val="tx1"/>
              </a:solidFill>
            </a:ln>
          </p:spPr>
        </p:pic>
        <p:pic>
          <p:nvPicPr>
            <p:cNvPr id="10" name="Picture 9">
              <a:extLst>
                <a:ext uri="{FF2B5EF4-FFF2-40B4-BE49-F238E27FC236}">
                  <a16:creationId xmlns:a16="http://schemas.microsoft.com/office/drawing/2014/main" id="{4674FF45-C909-AD6F-0A97-386468EE0C4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8187" b="14484"/>
            <a:stretch/>
          </p:blipFill>
          <p:spPr>
            <a:xfrm>
              <a:off x="197747" y="1182638"/>
              <a:ext cx="5898254" cy="5029200"/>
            </a:xfrm>
            <a:prstGeom prst="rect">
              <a:avLst/>
            </a:prstGeom>
            <a:ln>
              <a:solidFill>
                <a:schemeClr val="tx1"/>
              </a:solidFill>
            </a:ln>
          </p:spPr>
        </p:pic>
        <p:sp>
          <p:nvSpPr>
            <p:cNvPr id="9" name="TextBox 8">
              <a:extLst>
                <a:ext uri="{FF2B5EF4-FFF2-40B4-BE49-F238E27FC236}">
                  <a16:creationId xmlns:a16="http://schemas.microsoft.com/office/drawing/2014/main" id="{55F4B1CE-2544-3618-7362-DAEBDE89908B}"/>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2" name="TextBox 11">
              <a:extLst>
                <a:ext uri="{FF2B5EF4-FFF2-40B4-BE49-F238E27FC236}">
                  <a16:creationId xmlns:a16="http://schemas.microsoft.com/office/drawing/2014/main" id="{A24A7E46-07D3-B576-67DB-3055F92AD043}"/>
                </a:ext>
              </a:extLst>
            </p:cNvPr>
            <p:cNvSpPr txBox="1"/>
            <p:nvPr/>
          </p:nvSpPr>
          <p:spPr>
            <a:xfrm>
              <a:off x="6212840" y="117813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581167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1/17/2023</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27.07.22</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00B050"/>
                </a:solidFill>
              </a:rPr>
              <a:t>done</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pic>
        <p:nvPicPr>
          <p:cNvPr id="7" name="Picture 6">
            <a:extLst>
              <a:ext uri="{FF2B5EF4-FFF2-40B4-BE49-F238E27FC236}">
                <a16:creationId xmlns:a16="http://schemas.microsoft.com/office/drawing/2014/main" id="{E6EF621B-D988-4150-37D2-83D15DF40DC1}"/>
              </a:ext>
            </a:extLst>
          </p:cNvPr>
          <p:cNvPicPr>
            <a:picLocks noChangeAspect="1"/>
          </p:cNvPicPr>
          <p:nvPr/>
        </p:nvPicPr>
        <p:blipFill rotWithShape="1">
          <a:blip r:embed="rId4"/>
          <a:srcRect l="15500" t="10792" r="15833"/>
          <a:stretch/>
        </p:blipFill>
        <p:spPr>
          <a:xfrm>
            <a:off x="1011867" y="1074191"/>
            <a:ext cx="2580756" cy="1816074"/>
          </a:xfrm>
          <a:prstGeom prst="rect">
            <a:avLst/>
          </a:prstGeom>
        </p:spPr>
      </p:pic>
    </p:spTree>
    <p:extLst>
      <p:ext uri="{BB962C8B-B14F-4D97-AF65-F5344CB8AC3E}">
        <p14:creationId xmlns:p14="http://schemas.microsoft.com/office/powerpoint/2010/main" val="586103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1/17/2023</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5956</Words>
  <Application>Microsoft Office PowerPoint</Application>
  <PresentationFormat>Widescreen</PresentationFormat>
  <Paragraphs>974</Paragraphs>
  <Slides>65</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296</cp:revision>
  <dcterms:created xsi:type="dcterms:W3CDTF">2021-09-22T10:46:06Z</dcterms:created>
  <dcterms:modified xsi:type="dcterms:W3CDTF">2023-01-17T19:03:31Z</dcterms:modified>
</cp:coreProperties>
</file>